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12" r:id="rId11"/>
    <p:sldId id="265" r:id="rId12"/>
    <p:sldId id="320" r:id="rId13"/>
    <p:sldId id="262" r:id="rId14"/>
    <p:sldId id="301" r:id="rId15"/>
    <p:sldId id="313" r:id="rId16"/>
    <p:sldId id="317" r:id="rId17"/>
    <p:sldId id="318" r:id="rId18"/>
    <p:sldId id="1832" r:id="rId19"/>
    <p:sldId id="1831" r:id="rId20"/>
    <p:sldId id="310" r:id="rId21"/>
    <p:sldId id="300" r:id="rId22"/>
    <p:sldId id="259" r:id="rId23"/>
    <p:sldId id="260" r:id="rId24"/>
    <p:sldId id="304" r:id="rId25"/>
    <p:sldId id="307" r:id="rId26"/>
    <p:sldId id="305" r:id="rId27"/>
    <p:sldId id="306" r:id="rId28"/>
    <p:sldId id="308" r:id="rId29"/>
    <p:sldId id="314" r:id="rId30"/>
    <p:sldId id="295" r:id="rId31"/>
    <p:sldId id="316" r:id="rId32"/>
    <p:sldId id="261" r:id="rId33"/>
    <p:sldId id="288" r:id="rId34"/>
    <p:sldId id="303" r:id="rId35"/>
    <p:sldId id="302" r:id="rId36"/>
    <p:sldId id="315" r:id="rId37"/>
    <p:sldId id="267" r:id="rId38"/>
    <p:sldId id="280" r:id="rId39"/>
    <p:sldId id="1828" r:id="rId40"/>
    <p:sldId id="1829" r:id="rId41"/>
    <p:sldId id="264" r:id="rId42"/>
    <p:sldId id="309" r:id="rId43"/>
    <p:sldId id="25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12"/>
            <p14:sldId id="265"/>
            <p14:sldId id="320"/>
            <p14:sldId id="262"/>
            <p14:sldId id="301"/>
            <p14:sldId id="313"/>
            <p14:sldId id="317"/>
            <p14:sldId id="318"/>
            <p14:sldId id="1832"/>
            <p14:sldId id="1831"/>
            <p14:sldId id="310"/>
            <p14:sldId id="300"/>
          </p14:sldIdLst>
        </p14:section>
        <p14:section name="LMMs" id="{8330A1DA-0253-489E-9E76-985FB08C207F}">
          <p14:sldIdLst>
            <p14:sldId id="259"/>
            <p14:sldId id="260"/>
            <p14:sldId id="304"/>
            <p14:sldId id="307"/>
            <p14:sldId id="305"/>
            <p14:sldId id="306"/>
            <p14:sldId id="308"/>
            <p14:sldId id="314"/>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5" d="100"/>
          <a:sy n="85" d="100"/>
        </p:scale>
        <p:origin x="66" y="384"/>
      </p:cViewPr>
      <p:guideLst>
        <p:guide orient="horz" pos="2160"/>
        <p:guide pos="3840"/>
      </p:guideLst>
    </p:cSldViewPr>
  </p:slideViewPr>
  <p:notesTextViewPr>
    <p:cViewPr>
      <p:scale>
        <a:sx n="1" d="1"/>
        <a:sy n="1" d="1"/>
      </p:scale>
      <p:origin x="0" y="0"/>
    </p:cViewPr>
  </p:notesTextViewPr>
  <p:sorterViewPr>
    <p:cViewPr varScale="1">
      <p:scale>
        <a:sx n="1" d="1"/>
        <a:sy n="1" d="1"/>
      </p:scale>
      <p:origin x="0" y="-4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10/3/2023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6315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10/3/2023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10/3/2023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bit.ly/arsLLM1" TargetMode="External"/><Relationship Id="rId4" Type="http://schemas.openxmlformats.org/officeDocument/2006/relationships/hyperlink" Target="https://arstechnica.com/science/2023/07/a-jargon-free-explanation-of-how-ai-large-language-models-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What is a LLM</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Prediction engine</a:t>
            </a:r>
          </a:p>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59FC73-E787-F0AF-7ADD-1C5D2592D14B}"/>
              </a:ext>
            </a:extLst>
          </p:cNvPr>
          <p:cNvPicPr>
            <a:picLocks noChangeAspect="1"/>
          </p:cNvPicPr>
          <p:nvPr/>
        </p:nvPicPr>
        <p:blipFill>
          <a:blip r:embed="rId2"/>
          <a:stretch>
            <a:fillRect/>
          </a:stretch>
        </p:blipFill>
        <p:spPr>
          <a:xfrm>
            <a:off x="5544590" y="969674"/>
            <a:ext cx="6603867" cy="5339537"/>
          </a:xfrm>
          <a:prstGeom prst="rect">
            <a:avLst/>
          </a:prstGeom>
        </p:spPr>
      </p:pic>
      <p:pic>
        <p:nvPicPr>
          <p:cNvPr id="9" name="Picture 8">
            <a:extLst>
              <a:ext uri="{FF2B5EF4-FFF2-40B4-BE49-F238E27FC236}">
                <a16:creationId xmlns:a16="http://schemas.microsoft.com/office/drawing/2014/main" id="{A4553C09-AF96-86E3-4AAE-2A7CB447E3F3}"/>
              </a:ext>
            </a:extLst>
          </p:cNvPr>
          <p:cNvPicPr>
            <a:picLocks noChangeAspect="1"/>
          </p:cNvPicPr>
          <p:nvPr/>
        </p:nvPicPr>
        <p:blipFill>
          <a:blip r:embed="rId3"/>
          <a:stretch>
            <a:fillRect/>
          </a:stretch>
        </p:blipFill>
        <p:spPr>
          <a:xfrm>
            <a:off x="5476436" y="952502"/>
            <a:ext cx="6240417" cy="4539702"/>
          </a:xfrm>
          <a:prstGeom prst="rect">
            <a:avLst/>
          </a:prstGeom>
        </p:spPr>
      </p:pic>
      <p:sp>
        <p:nvSpPr>
          <p:cNvPr id="2" name="Title 1">
            <a:extLst>
              <a:ext uri="{FF2B5EF4-FFF2-40B4-BE49-F238E27FC236}">
                <a16:creationId xmlns:a16="http://schemas.microsoft.com/office/drawing/2014/main" id="{05EDE31C-0519-E6A3-C5A8-589EFA40BC05}"/>
              </a:ext>
            </a:extLst>
          </p:cNvPr>
          <p:cNvSpPr>
            <a:spLocks noGrp="1"/>
          </p:cNvSpPr>
          <p:nvPr>
            <p:ph type="title"/>
          </p:nvPr>
        </p:nvSpPr>
        <p:spPr/>
        <p:txBody>
          <a:bodyPr>
            <a:normAutofit fontScale="90000"/>
          </a:bodyPr>
          <a:lstStyle/>
          <a:p>
            <a:r>
              <a:rPr lang="en-US" dirty="0"/>
              <a:t>Large Language Models</a:t>
            </a:r>
          </a:p>
        </p:txBody>
      </p:sp>
      <p:sp>
        <p:nvSpPr>
          <p:cNvPr id="3" name="Content Placeholder 2">
            <a:extLst>
              <a:ext uri="{FF2B5EF4-FFF2-40B4-BE49-F238E27FC236}">
                <a16:creationId xmlns:a16="http://schemas.microsoft.com/office/drawing/2014/main" id="{7023F4AA-891D-9E81-B5BB-761B48A99FE0}"/>
              </a:ext>
            </a:extLst>
          </p:cNvPr>
          <p:cNvSpPr>
            <a:spLocks noGrp="1"/>
          </p:cNvSpPr>
          <p:nvPr>
            <p:ph idx="1"/>
          </p:nvPr>
        </p:nvSpPr>
        <p:spPr>
          <a:xfrm>
            <a:off x="1097280" y="1108364"/>
            <a:ext cx="4508615" cy="4793387"/>
          </a:xfrm>
        </p:spPr>
        <p:txBody>
          <a:bodyPr>
            <a:normAutofit/>
          </a:bodyPr>
          <a:lstStyle/>
          <a:p>
            <a:r>
              <a:rPr lang="en-US" dirty="0"/>
              <a:t>Prediction engine</a:t>
            </a:r>
            <a:br>
              <a:rPr lang="en-US" dirty="0"/>
            </a:br>
            <a:r>
              <a:rPr lang="en-US" sz="1600" dirty="0"/>
              <a:t>what comes next?</a:t>
            </a:r>
            <a:endParaRPr lang="en-US" dirty="0"/>
          </a:p>
          <a:p>
            <a:r>
              <a:rPr lang="en-US" dirty="0"/>
              <a:t>Neural Network</a:t>
            </a:r>
            <a:br>
              <a:rPr lang="en-US" dirty="0"/>
            </a:br>
            <a:r>
              <a:rPr lang="en-US" sz="1600" dirty="0"/>
              <a:t>Google word2vec project 2013</a:t>
            </a:r>
            <a:endParaRPr lang="en-US" dirty="0"/>
          </a:p>
          <a:p>
            <a:r>
              <a:rPr lang="en-US" dirty="0"/>
              <a:t>Word Vector Based</a:t>
            </a:r>
            <a:br>
              <a:rPr lang="en-US" dirty="0"/>
            </a:br>
            <a:r>
              <a:rPr lang="en-US" sz="1400" dirty="0"/>
              <a:t>GPT-3 uses word vectors with 12,288 dimensions</a:t>
            </a:r>
            <a:endParaRPr lang="en-US" dirty="0"/>
          </a:p>
          <a:p>
            <a:r>
              <a:rPr lang="en-US" dirty="0"/>
              <a:t>Transformer Layers</a:t>
            </a:r>
            <a:br>
              <a:rPr lang="en-US" dirty="0"/>
            </a:br>
            <a:r>
              <a:rPr lang="en-US" sz="1400" dirty="0"/>
              <a:t>GPT-3 has 96 layers, with 96 attention heads = 9,216 ops to predict a new word</a:t>
            </a:r>
            <a:endParaRPr lang="en-US" dirty="0"/>
          </a:p>
          <a:p>
            <a:endParaRPr lang="en-US" dirty="0"/>
          </a:p>
          <a:p>
            <a:endParaRPr lang="en-US" dirty="0"/>
          </a:p>
        </p:txBody>
      </p:sp>
      <p:sp>
        <p:nvSpPr>
          <p:cNvPr id="5" name="TextBox 4">
            <a:extLst>
              <a:ext uri="{FF2B5EF4-FFF2-40B4-BE49-F238E27FC236}">
                <a16:creationId xmlns:a16="http://schemas.microsoft.com/office/drawing/2014/main" id="{E336FE8E-CE43-76FE-ADC9-5EDFEC61586D}"/>
              </a:ext>
            </a:extLst>
          </p:cNvPr>
          <p:cNvSpPr txBox="1"/>
          <p:nvPr/>
        </p:nvSpPr>
        <p:spPr>
          <a:xfrm>
            <a:off x="1013927" y="6416821"/>
            <a:ext cx="5008466" cy="415498"/>
          </a:xfrm>
          <a:prstGeom prst="rect">
            <a:avLst/>
          </a:prstGeom>
          <a:noFill/>
        </p:spPr>
        <p:txBody>
          <a:bodyPr wrap="square">
            <a:spAutoFit/>
          </a:bodyPr>
          <a:lstStyle/>
          <a:p>
            <a:r>
              <a:rPr lang="en-US" sz="1050" dirty="0">
                <a:hlinkClick r:id="rId4"/>
              </a:rPr>
              <a:t>A jargon-free explanation of how AI large language models work | Ars </a:t>
            </a:r>
            <a:r>
              <a:rPr lang="en-US" sz="1050" dirty="0" err="1">
                <a:hlinkClick r:id="rId4"/>
              </a:rPr>
              <a:t>Technica</a:t>
            </a:r>
            <a:r>
              <a:rPr lang="en-US" sz="1050" dirty="0"/>
              <a:t> - </a:t>
            </a:r>
            <a:r>
              <a:rPr lang="en-US" sz="1050" dirty="0">
                <a:hlinkClick r:id="rId5"/>
              </a:rPr>
              <a:t>https://bit.ly/arsLLM1</a:t>
            </a:r>
            <a:endParaRPr lang="en-US" sz="1050" dirty="0"/>
          </a:p>
        </p:txBody>
      </p:sp>
      <p:pic>
        <p:nvPicPr>
          <p:cNvPr id="1026" name="Picture 2">
            <a:extLst>
              <a:ext uri="{FF2B5EF4-FFF2-40B4-BE49-F238E27FC236}">
                <a16:creationId xmlns:a16="http://schemas.microsoft.com/office/drawing/2014/main" id="{614305BD-48B8-4395-BCEC-9A9BA679A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818" y="1123121"/>
            <a:ext cx="6647410" cy="415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4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1279-05E4-E8D8-5D55-DA107B7AD9EE}"/>
              </a:ext>
            </a:extLst>
          </p:cNvPr>
          <p:cNvSpPr>
            <a:spLocks noGrp="1"/>
          </p:cNvSpPr>
          <p:nvPr>
            <p:ph type="title"/>
          </p:nvPr>
        </p:nvSpPr>
        <p:spPr/>
        <p:txBody>
          <a:bodyPr>
            <a:normAutofit fontScale="90000"/>
          </a:bodyPr>
          <a:lstStyle/>
          <a:p>
            <a:r>
              <a:rPr lang="en-US" dirty="0"/>
              <a:t>History of GPT</a:t>
            </a:r>
          </a:p>
        </p:txBody>
      </p:sp>
      <p:sp>
        <p:nvSpPr>
          <p:cNvPr id="3" name="Content Placeholder 2">
            <a:extLst>
              <a:ext uri="{FF2B5EF4-FFF2-40B4-BE49-F238E27FC236}">
                <a16:creationId xmlns:a16="http://schemas.microsoft.com/office/drawing/2014/main" id="{FB20E826-4FF8-D1CE-2858-A3E965D62617}"/>
              </a:ext>
            </a:extLst>
          </p:cNvPr>
          <p:cNvSpPr>
            <a:spLocks noGrp="1"/>
          </p:cNvSpPr>
          <p:nvPr>
            <p:ph idx="1"/>
          </p:nvPr>
        </p:nvSpPr>
        <p:spPr/>
        <p:txBody>
          <a:bodyPr/>
          <a:lstStyle/>
          <a:p>
            <a:r>
              <a:rPr lang="en-US" dirty="0"/>
              <a:t>GPT-1: </a:t>
            </a:r>
            <a:r>
              <a:rPr lang="en-US" b="1" dirty="0"/>
              <a:t>The First step </a:t>
            </a:r>
            <a:r>
              <a:rPr lang="en-US" i="1" dirty="0"/>
              <a:t>(2018) 110 million parameters</a:t>
            </a:r>
          </a:p>
          <a:p>
            <a:r>
              <a:rPr lang="en-US" dirty="0"/>
              <a:t>GPT-2: </a:t>
            </a:r>
            <a:r>
              <a:rPr lang="en-US" b="1" dirty="0"/>
              <a:t>The Sequel </a:t>
            </a:r>
            <a:r>
              <a:rPr lang="en-US" i="1" dirty="0"/>
              <a:t>(2019) </a:t>
            </a:r>
            <a:r>
              <a:rPr lang="en-US" dirty="0"/>
              <a:t>1.5 billion parameters</a:t>
            </a:r>
          </a:p>
          <a:p>
            <a:r>
              <a:rPr lang="en-US" dirty="0"/>
              <a:t>GPT-3: </a:t>
            </a:r>
            <a:r>
              <a:rPr lang="en-US" b="1" dirty="0"/>
              <a:t>The Game Changer</a:t>
            </a:r>
            <a:r>
              <a:rPr lang="en-US" dirty="0"/>
              <a:t> </a:t>
            </a:r>
            <a:r>
              <a:rPr lang="en-US" i="1" dirty="0"/>
              <a:t>(2020)</a:t>
            </a:r>
            <a:r>
              <a:rPr lang="en-US" dirty="0"/>
              <a:t> 175 billion params</a:t>
            </a:r>
          </a:p>
          <a:p>
            <a:r>
              <a:rPr lang="en-US" dirty="0"/>
              <a:t>GPT-3.5: </a:t>
            </a:r>
            <a:r>
              <a:rPr lang="en-US" b="1" dirty="0"/>
              <a:t>The Awakening</a:t>
            </a:r>
            <a:r>
              <a:rPr lang="en-US" dirty="0"/>
              <a:t> </a:t>
            </a:r>
            <a:r>
              <a:rPr lang="en-US" i="1" dirty="0"/>
              <a:t>(2021)</a:t>
            </a:r>
          </a:p>
          <a:p>
            <a:r>
              <a:rPr lang="en-US" dirty="0"/>
              <a:t>GPT-4: </a:t>
            </a:r>
            <a:r>
              <a:rPr lang="en-US" b="1" dirty="0"/>
              <a:t>And Beyond…</a:t>
            </a:r>
          </a:p>
        </p:txBody>
      </p:sp>
    </p:spTree>
    <p:extLst>
      <p:ext uri="{BB962C8B-B14F-4D97-AF65-F5344CB8AC3E}">
        <p14:creationId xmlns:p14="http://schemas.microsoft.com/office/powerpoint/2010/main" val="344917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3559</TotalTime>
  <Words>975</Words>
  <Application>Microsoft Office PowerPoint</Application>
  <PresentationFormat>Widescreen</PresentationFormat>
  <Paragraphs>117</Paragraphs>
  <Slides>40</Slides>
  <Notes>0</Notes>
  <HiddenSlides>8</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40</vt:i4>
      </vt:variant>
    </vt:vector>
  </HeadingPairs>
  <TitlesOfParts>
    <vt:vector size="59"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Let’s play a game</vt:lpstr>
      <vt:lpstr>There are only 10 kinds of people those who understand binary and those who don’t.</vt:lpstr>
      <vt:lpstr>AI Scenarios</vt:lpstr>
      <vt:lpstr>What is a LLM</vt:lpstr>
      <vt:lpstr>Built on Math</vt:lpstr>
      <vt:lpstr>GPTs  (generative pre-trained transformer)</vt:lpstr>
      <vt:lpstr>What comes next?</vt:lpstr>
      <vt:lpstr>2-grams … i.e. pairs of letters</vt:lpstr>
      <vt:lpstr>Large Language Models</vt:lpstr>
      <vt:lpstr>History of GPT</vt:lpstr>
      <vt:lpstr>Prompts and Tokens</vt:lpstr>
      <vt:lpstr>Dovetail jig</vt:lpstr>
      <vt:lpstr>Chatting with LMM’s</vt:lpstr>
      <vt:lpstr>The best thing about AI is it’s ability to …</vt:lpstr>
      <vt:lpstr>Prediction</vt:lpstr>
      <vt:lpstr>Power-law decay</vt:lpstr>
      <vt:lpstr>Temperature</vt:lpstr>
      <vt:lpstr>Lower the temperature…</vt:lpstr>
      <vt:lpstr>Too low temperature?</vt:lpstr>
      <vt:lpstr>Embeddings</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29</cp:revision>
  <dcterms:created xsi:type="dcterms:W3CDTF">2023-05-25T16:29:00Z</dcterms:created>
  <dcterms:modified xsi:type="dcterms:W3CDTF">2023-10-03T17:00:23Z</dcterms:modified>
</cp:coreProperties>
</file>